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www.infraware.co.kr/2012/infrawarePen" Target="docProps/infrawarePe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61" d="100"/>
          <a:sy n="61" d="100"/>
        </p:scale>
        <p:origin x="-96" y="-37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3/7/2014</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3/7/2014</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webmd.com/anxiety-panic/guide/mental-health-panic-disorder" TargetMode="External"/><Relationship Id="rId2" Type="http://schemas.openxmlformats.org/officeDocument/2006/relationships/hyperlink" Target="http://www.nimh.nih.gov/health/topics/panic-disorder/index.shtml" TargetMode="External"/><Relationship Id="rId1" Type="http://schemas.openxmlformats.org/officeDocument/2006/relationships/slideLayout" Target="../slideLayouts/slideLayout2.xml"/><Relationship Id="rId4" Type="http://schemas.openxmlformats.org/officeDocument/2006/relationships/hyperlink" Target="http://www.psychologytoday.psychtest.com/articles/mentalhealth/etiology.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Panic Disorder</a:t>
            </a:r>
            <a:endParaRPr lang="en-US" b="1" dirty="0"/>
          </a:p>
        </p:txBody>
      </p:sp>
      <p:sp>
        <p:nvSpPr>
          <p:cNvPr id="3" name="Subtitle 2"/>
          <p:cNvSpPr>
            <a:spLocks noGrp="1"/>
          </p:cNvSpPr>
          <p:nvPr>
            <p:ph type="subTitle" idx="1"/>
          </p:nvPr>
        </p:nvSpPr>
        <p:spPr/>
        <p:txBody>
          <a:bodyPr>
            <a:normAutofit fontScale="92500" lnSpcReduction="20000"/>
          </a:bodyPr>
          <a:lstStyle/>
          <a:p>
            <a:r>
              <a:rPr lang="en-US" dirty="0" smtClean="0"/>
              <a:t>Lazaro Brito</a:t>
            </a:r>
          </a:p>
          <a:p>
            <a:r>
              <a:rPr lang="en-US" dirty="0"/>
              <a:t>Tierney </a:t>
            </a:r>
            <a:r>
              <a:rPr lang="en-US" dirty="0" smtClean="0"/>
              <a:t>Pride</a:t>
            </a:r>
          </a:p>
          <a:p>
            <a:r>
              <a:rPr lang="en-US" dirty="0" smtClean="0"/>
              <a:t>Denis </a:t>
            </a:r>
            <a:r>
              <a:rPr lang="en-US" dirty="0" err="1" smtClean="0"/>
              <a:t>Zimero</a:t>
            </a:r>
            <a:endParaRPr lang="en-US" dirty="0" smtClean="0"/>
          </a:p>
          <a:p>
            <a:r>
              <a:rPr lang="en-US" dirty="0" smtClean="0"/>
              <a:t>Period 2</a:t>
            </a:r>
          </a:p>
          <a:p>
            <a:r>
              <a:rPr lang="en-US" dirty="0" smtClean="0"/>
              <a:t>IB Psychology</a:t>
            </a:r>
            <a:endParaRPr lang="en-US" dirty="0"/>
          </a:p>
        </p:txBody>
      </p:sp>
    </p:spTree>
    <p:extLst>
      <p:ext uri="{BB962C8B-B14F-4D97-AF65-F5344CB8AC3E}">
        <p14:creationId xmlns="" xmlns:p14="http://schemas.microsoft.com/office/powerpoint/2010/main" val="3581486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730" y="609600"/>
            <a:ext cx="9906635" cy="1905634"/>
          </a:xfrm>
        </p:spPr>
        <p:txBody>
          <a:bodyPr/>
          <a:lstStyle/>
          <a:p>
            <a:r>
              <a:rPr lang="en-US" dirty="0" smtClean="0"/>
              <a:t>ARITCLES</a:t>
            </a:r>
            <a:endParaRPr lang="en-US" dirty="0"/>
          </a:p>
        </p:txBody>
      </p:sp>
      <p:sp>
        <p:nvSpPr>
          <p:cNvPr id="3" name="Content Placeholder 2"/>
          <p:cNvSpPr>
            <a:spLocks noGrp="1"/>
          </p:cNvSpPr>
          <p:nvPr>
            <p:ph idx="1"/>
          </p:nvPr>
        </p:nvSpPr>
        <p:spPr>
          <a:xfrm>
            <a:off x="1145540" y="2667000"/>
            <a:ext cx="9899650" cy="3727450"/>
          </a:xfrm>
        </p:spPr>
        <p:txBody>
          <a:bodyPr wrap="square" lIns="91440" tIns="45720" rIns="91440" bIns="45720" anchor="ctr">
            <a:normAutofit/>
          </a:bodyPr>
          <a:lstStyle/>
          <a:p>
            <a:pPr marL="285750" indent="-285750" algn="l" defTabSz="457200" latinLnBrk="0">
              <a:lnSpc>
                <a:spcPct val="102000"/>
              </a:lnSpc>
              <a:spcBef>
                <a:spcPts val="0"/>
              </a:spcBef>
              <a:spcAft>
                <a:spcPts val="600"/>
              </a:spcAft>
              <a:buClr>
                <a:srgbClr val="FFFFFF"/>
              </a:buClr>
              <a:buFont typeface="Century Gothic"/>
              <a:buChar char="•"/>
            </a:pPr>
            <a:r>
              <a:rPr lang="en-US" altLang="ko-KR" sz="2000" u="sng" dirty="0" smtClean="0">
                <a:solidFill>
                  <a:srgbClr val="F28943"/>
                </a:solidFill>
                <a:uFill>
                  <a:solidFill>
                    <a:srgbClr val="000000"/>
                  </a:solidFill>
                </a:uFill>
                <a:latin typeface="Century Gothic" charset="0"/>
                <a:hlinkClick r:id="rId2"/>
              </a:rPr>
              <a:t>http://</a:t>
            </a:r>
            <a:r>
              <a:rPr lang="en-US" altLang="ko-KR" sz="2000" u="sng" dirty="0" smtClean="0">
                <a:solidFill>
                  <a:srgbClr val="F28943"/>
                </a:solidFill>
                <a:uFill>
                  <a:solidFill>
                    <a:srgbClr val="000000"/>
                  </a:solidFill>
                </a:uFill>
                <a:latin typeface="Century Gothic" charset="0"/>
                <a:hlinkClick r:id="rId2"/>
              </a:rPr>
              <a:t>www.nimh.nih.gov/health/topics/panic-disorder/index.shtml</a:t>
            </a:r>
            <a:endParaRPr lang="ko-KR" altLang="en-US" sz="2000" u="sng" dirty="0" smtClean="0">
              <a:latin typeface="Century Gothic" charset="0"/>
            </a:endParaRPr>
          </a:p>
          <a:p>
            <a:pPr marL="285750" indent="-285750" algn="l" defTabSz="457200" latinLnBrk="0">
              <a:lnSpc>
                <a:spcPct val="102000"/>
              </a:lnSpc>
              <a:spcBef>
                <a:spcPts val="400"/>
              </a:spcBef>
              <a:spcAft>
                <a:spcPts val="600"/>
              </a:spcAft>
              <a:buClr>
                <a:srgbClr val="FFFFFF"/>
              </a:buClr>
              <a:buFont typeface="Century Gothic"/>
              <a:buChar char="•"/>
            </a:pPr>
            <a:r>
              <a:rPr lang="en-US" altLang="ko-KR" sz="2000" u="sng" dirty="0" smtClean="0">
                <a:solidFill>
                  <a:srgbClr val="F28943"/>
                </a:solidFill>
                <a:uFill>
                  <a:solidFill>
                    <a:srgbClr val="000000"/>
                  </a:solidFill>
                </a:uFill>
                <a:latin typeface="Century Gothic" charset="0"/>
                <a:hlinkClick r:id="rId3"/>
              </a:rPr>
              <a:t>http://</a:t>
            </a:r>
            <a:r>
              <a:rPr lang="en-US" altLang="ko-KR" sz="2000" u="sng" dirty="0" smtClean="0">
                <a:solidFill>
                  <a:srgbClr val="F28943"/>
                </a:solidFill>
                <a:uFill>
                  <a:solidFill>
                    <a:srgbClr val="000000"/>
                  </a:solidFill>
                </a:uFill>
                <a:latin typeface="Century Gothic" charset="0"/>
                <a:hlinkClick r:id="rId3"/>
              </a:rPr>
              <a:t>www.webmd.com/anxiety-panic/guide/mental-health-panic-disorder</a:t>
            </a:r>
            <a:endParaRPr lang="ko-KR" altLang="en-US" sz="2000" u="sng" dirty="0" smtClean="0">
              <a:latin typeface="Century Gothic" charset="0"/>
            </a:endParaRPr>
          </a:p>
          <a:p>
            <a:pPr marL="285750" indent="-285750" algn="l" defTabSz="457200" latinLnBrk="0">
              <a:lnSpc>
                <a:spcPct val="102000"/>
              </a:lnSpc>
              <a:spcBef>
                <a:spcPts val="400"/>
              </a:spcBef>
              <a:spcAft>
                <a:spcPts val="600"/>
              </a:spcAft>
              <a:buClr>
                <a:srgbClr val="FFFFFF"/>
              </a:buClr>
              <a:buFont typeface="Century Gothic"/>
              <a:buChar char="•"/>
            </a:pPr>
            <a:r>
              <a:rPr lang="en-US" altLang="ko-KR" sz="2000" dirty="0" smtClean="0">
                <a:solidFill>
                  <a:srgbClr val="000000"/>
                </a:solidFill>
                <a:latin typeface="Century Gothic" charset="0"/>
              </a:rPr>
              <a:t>Rachman, S., De Silva, P. (2003). Panic Disorder (2nd ed) The Facts. Oxford University Press</a:t>
            </a:r>
            <a:endParaRPr lang="ko-KR" altLang="en-US" sz="2000" dirty="0" smtClean="0">
              <a:latin typeface="Century Gothic" charset="0"/>
            </a:endParaRPr>
          </a:p>
          <a:p>
            <a:pPr marL="285750" indent="-285750" algn="l" defTabSz="457200" latinLnBrk="0">
              <a:lnSpc>
                <a:spcPct val="102000"/>
              </a:lnSpc>
              <a:spcBef>
                <a:spcPts val="400"/>
              </a:spcBef>
              <a:spcAft>
                <a:spcPts val="600"/>
              </a:spcAft>
              <a:buClr>
                <a:srgbClr val="FFFFFF"/>
              </a:buClr>
              <a:buFont typeface="Century Gothic"/>
              <a:buChar char="•"/>
            </a:pPr>
            <a:r>
              <a:rPr lang="en-US" altLang="ko-KR" sz="2000" dirty="0" smtClean="0">
                <a:solidFill>
                  <a:srgbClr val="000000"/>
                </a:solidFill>
                <a:latin typeface="Century Gothic" charset="0"/>
              </a:rPr>
              <a:t>Stein et al. 1996. </a:t>
            </a:r>
            <a:r>
              <a:rPr lang="en-US" altLang="ko-KR" sz="2000" u="sng" dirty="0" smtClean="0">
                <a:solidFill>
                  <a:srgbClr val="F28943"/>
                </a:solidFill>
                <a:uFill>
                  <a:solidFill>
                    <a:srgbClr val="000000"/>
                  </a:solidFill>
                </a:uFill>
                <a:latin typeface="Century Gothic" charset="0"/>
                <a:hlinkClick r:id="rId4"/>
              </a:rPr>
              <a:t>www.Psychologytoday.psychtest.com/articles/mentalhealth/etiology.htm</a:t>
            </a:r>
            <a:endParaRPr lang="ko-KR" altLang="en-US" sz="2000" u="sng" dirty="0" smtClean="0">
              <a:latin typeface="Century Gothic" charset="0"/>
            </a:endParaRPr>
          </a:p>
          <a:p>
            <a:pPr marL="285750" indent="-285750" algn="l" defTabSz="457200" latinLnBrk="0">
              <a:lnSpc>
                <a:spcPct val="102000"/>
              </a:lnSpc>
              <a:spcBef>
                <a:spcPts val="400"/>
              </a:spcBef>
              <a:spcAft>
                <a:spcPts val="600"/>
              </a:spcAft>
              <a:buClr>
                <a:srgbClr val="FFFFFF"/>
              </a:buClr>
              <a:buFont typeface="Century Gothic"/>
              <a:buChar char="•"/>
            </a:pPr>
            <a:r>
              <a:rPr lang="en-US" altLang="ko-KR" sz="2000" dirty="0" smtClean="0">
                <a:solidFill>
                  <a:srgbClr val="000000"/>
                </a:solidFill>
                <a:latin typeface="Century Gothic" charset="0"/>
              </a:rPr>
              <a:t>https://www.google.com/url?sa=t&amp;source=web&amp;rct=j&amp;ei=Dr4ZU6enCMWe0QGzyICgAw&amp;url=http://graulab.tamu.edu/j-grau/Psyc606/Papers/BoutonPsycRev01.pdf&amp;cd=13&amp;ved=0CEYQFjAM&amp;usg=AFQjCNGxB91gDVgAaHxGx1rTSPGp3hfNvw</a:t>
            </a:r>
            <a:endParaRPr lang="ko-KR" altLang="en-US" sz="2000" dirty="0" smtClean="0">
              <a:latin typeface="Century Gothic" charset="0"/>
            </a:endParaRPr>
          </a:p>
          <a:p>
            <a:pPr marL="285750" indent="-285750" algn="l" defTabSz="457200" latinLnBrk="0">
              <a:lnSpc>
                <a:spcPct val="102000"/>
              </a:lnSpc>
              <a:spcBef>
                <a:spcPts val="400"/>
              </a:spcBef>
              <a:spcAft>
                <a:spcPts val="600"/>
              </a:spcAft>
              <a:buClr>
                <a:srgbClr val="FFFFFF"/>
              </a:buClr>
              <a:buFont typeface="Century Gothic"/>
              <a:buChar char="•"/>
            </a:pPr>
            <a:r>
              <a:rPr lang="en-US" altLang="ko-KR" sz="2000" dirty="0" smtClean="0">
                <a:solidFill>
                  <a:srgbClr val="000000"/>
                </a:solidFill>
                <a:latin typeface="Century Gothic" charset="0"/>
              </a:rPr>
              <a:t>http://www.apa.org/pubs/videos/4310781.aspx</a:t>
            </a:r>
            <a:endParaRPr lang="ko-KR" altLang="en-US" sz="2000" dirty="0" smtClean="0">
              <a:latin typeface="Century Gothic" charset="0"/>
            </a:endParaRPr>
          </a:p>
        </p:txBody>
      </p:sp>
    </p:spTree>
    <p:extLst>
      <p:ext uri="{BB962C8B-B14F-4D97-AF65-F5344CB8AC3E}">
        <p14:creationId xmlns="" xmlns:p14="http://schemas.microsoft.com/office/powerpoint/2010/main" val="232091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a:t>
            </a:r>
            <a:endParaRPr lang="en-US" dirty="0"/>
          </a:p>
        </p:txBody>
      </p:sp>
      <p:sp>
        <p:nvSpPr>
          <p:cNvPr id="3" name="Content Placeholder 2"/>
          <p:cNvSpPr>
            <a:spLocks noGrp="1"/>
          </p:cNvSpPr>
          <p:nvPr>
            <p:ph idx="1"/>
          </p:nvPr>
        </p:nvSpPr>
        <p:spPr/>
        <p:txBody>
          <a:bodyPr/>
          <a:lstStyle/>
          <a:p>
            <a:r>
              <a:rPr lang="en-US" dirty="0">
                <a:effectLst/>
              </a:rPr>
              <a:t>Sudden and repeated attacks of fear</a:t>
            </a:r>
          </a:p>
          <a:p>
            <a:r>
              <a:rPr lang="en-US" dirty="0">
                <a:effectLst/>
              </a:rPr>
              <a:t>A feeling of being out of control during a panic attack</a:t>
            </a:r>
          </a:p>
          <a:p>
            <a:r>
              <a:rPr lang="en-US" dirty="0">
                <a:effectLst/>
              </a:rPr>
              <a:t>An intense worry about when the next attack will happen</a:t>
            </a:r>
          </a:p>
          <a:p>
            <a:r>
              <a:rPr lang="en-US" dirty="0">
                <a:effectLst/>
              </a:rPr>
              <a:t>A fear or avoidance of places where panic attacks have occurred in the past</a:t>
            </a:r>
          </a:p>
          <a:p>
            <a:r>
              <a:rPr lang="en-US" dirty="0">
                <a:effectLst/>
              </a:rPr>
              <a:t>Physical symptoms during an attack, such as a pounding or racing heart, sweating, breathing problems, weakness or dizziness, feeling hot or a cold chill, tingly or numb hands, chest pain, or stomach pain</a:t>
            </a:r>
            <a:r>
              <a:rPr lang="en-US" dirty="0" smtClean="0">
                <a:effectLst/>
              </a:rPr>
              <a:t>.</a:t>
            </a:r>
            <a:endParaRPr lang="en-US" dirty="0">
              <a:effectLst/>
            </a:endParaRPr>
          </a:p>
        </p:txBody>
      </p:sp>
    </p:spTree>
    <p:extLst>
      <p:ext uri="{BB962C8B-B14F-4D97-AF65-F5344CB8AC3E}">
        <p14:creationId xmlns="" xmlns:p14="http://schemas.microsoft.com/office/powerpoint/2010/main" val="2868861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a:t>
            </a:r>
            <a:endParaRPr lang="en-US" dirty="0"/>
          </a:p>
        </p:txBody>
      </p:sp>
      <p:sp>
        <p:nvSpPr>
          <p:cNvPr id="3" name="Content Placeholder 2"/>
          <p:cNvSpPr>
            <a:spLocks noGrp="1"/>
          </p:cNvSpPr>
          <p:nvPr>
            <p:ph idx="1"/>
          </p:nvPr>
        </p:nvSpPr>
        <p:spPr/>
        <p:txBody>
          <a:bodyPr/>
          <a:lstStyle/>
          <a:p>
            <a:r>
              <a:rPr lang="en-US" dirty="0">
                <a:effectLst/>
              </a:rPr>
              <a:t>Panic disorder affects about 6 million American adults and is twice as common in women as men. </a:t>
            </a:r>
            <a:endParaRPr lang="en-US" dirty="0" smtClean="0">
              <a:effectLst/>
            </a:endParaRPr>
          </a:p>
          <a:p>
            <a:r>
              <a:rPr lang="en-US" dirty="0" smtClean="0">
                <a:effectLst/>
              </a:rPr>
              <a:t>Panic </a:t>
            </a:r>
            <a:r>
              <a:rPr lang="en-US" dirty="0">
                <a:effectLst/>
              </a:rPr>
              <a:t>attacks often begin in late adolescence or early adulthood, but not everyone who experiences panic attacks will develop panic disorder. </a:t>
            </a:r>
            <a:endParaRPr lang="en-US" dirty="0" smtClean="0">
              <a:effectLst/>
            </a:endParaRPr>
          </a:p>
          <a:p>
            <a:r>
              <a:rPr lang="en-US" dirty="0" smtClean="0">
                <a:effectLst/>
              </a:rPr>
              <a:t>Many </a:t>
            </a:r>
            <a:r>
              <a:rPr lang="en-US" dirty="0">
                <a:effectLst/>
              </a:rPr>
              <a:t>people have just one attack and never have another. The tendency to develop panic attacks appears to be inherited.</a:t>
            </a:r>
            <a:endParaRPr lang="en-US" dirty="0"/>
          </a:p>
        </p:txBody>
      </p:sp>
    </p:spTree>
    <p:extLst>
      <p:ext uri="{BB962C8B-B14F-4D97-AF65-F5344CB8AC3E}">
        <p14:creationId xmlns="" xmlns:p14="http://schemas.microsoft.com/office/powerpoint/2010/main" val="4168285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a:t>
            </a:r>
            <a:endParaRPr lang="en-US" dirty="0"/>
          </a:p>
        </p:txBody>
      </p:sp>
      <p:sp>
        <p:nvSpPr>
          <p:cNvPr id="3" name="Content Placeholder 2"/>
          <p:cNvSpPr>
            <a:spLocks noGrp="1"/>
          </p:cNvSpPr>
          <p:nvPr>
            <p:ph idx="1"/>
          </p:nvPr>
        </p:nvSpPr>
        <p:spPr/>
        <p:txBody>
          <a:bodyPr/>
          <a:lstStyle/>
          <a:p>
            <a:r>
              <a:rPr lang="en-US" dirty="0">
                <a:effectLst/>
              </a:rPr>
              <a:t>Panic attacks can occur at any time, even during sleep. An attack usually peaks within 10 minutes, but some symptoms may last much longer</a:t>
            </a:r>
            <a:r>
              <a:rPr lang="en-US" dirty="0" smtClean="0">
                <a:effectLst/>
              </a:rPr>
              <a:t>.</a:t>
            </a:r>
          </a:p>
          <a:p>
            <a:r>
              <a:rPr lang="en-US" dirty="0">
                <a:effectLst/>
              </a:rPr>
              <a:t>People who have full-blown, repeated panic attacks can become very disabled by their condition and should seek treatment before they start to avoid places or situations where panic attacks have occurred</a:t>
            </a:r>
            <a:r>
              <a:rPr lang="en-US" dirty="0" smtClean="0">
                <a:effectLst/>
              </a:rPr>
              <a:t>.</a:t>
            </a:r>
          </a:p>
          <a:p>
            <a:r>
              <a:rPr lang="en-US" dirty="0">
                <a:effectLst/>
              </a:rPr>
              <a:t>Panic disorder is often accompanied by other serious problems, such as depression, drug abuse, or alcoholism</a:t>
            </a:r>
            <a:r>
              <a:rPr lang="en-US" dirty="0" smtClean="0">
                <a:effectLst/>
              </a:rPr>
              <a:t>. These </a:t>
            </a:r>
            <a:r>
              <a:rPr lang="en-US" dirty="0">
                <a:effectLst/>
              </a:rPr>
              <a:t>conditions need to be treated separately.</a:t>
            </a:r>
            <a:endParaRPr lang="en-US" dirty="0" smtClean="0">
              <a:effectLst/>
            </a:endParaRPr>
          </a:p>
        </p:txBody>
      </p:sp>
    </p:spTree>
    <p:extLst>
      <p:ext uri="{BB962C8B-B14F-4D97-AF65-F5344CB8AC3E}">
        <p14:creationId xmlns="" xmlns:p14="http://schemas.microsoft.com/office/powerpoint/2010/main" val="3089067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Factors</a:t>
            </a:r>
            <a:endParaRPr lang="en-US" dirty="0"/>
          </a:p>
        </p:txBody>
      </p:sp>
      <p:sp>
        <p:nvSpPr>
          <p:cNvPr id="3" name="Content Placeholder 2"/>
          <p:cNvSpPr>
            <a:spLocks noGrp="1"/>
          </p:cNvSpPr>
          <p:nvPr>
            <p:ph idx="1"/>
          </p:nvPr>
        </p:nvSpPr>
        <p:spPr/>
        <p:txBody>
          <a:bodyPr>
            <a:normAutofit fontScale="92500"/>
          </a:bodyPr>
          <a:lstStyle/>
          <a:p>
            <a:pPr lvl="0"/>
            <a:r>
              <a:rPr lang="en-US" dirty="0">
                <a:effectLst/>
              </a:rPr>
              <a:t>Panic is universal and is processed the same from culture to culture as the mind interprets the body's physiological changes as something bad is happening or is going to happen in the near future.</a:t>
            </a:r>
          </a:p>
          <a:p>
            <a:pPr lvl="0"/>
            <a:r>
              <a:rPr lang="en-US" dirty="0">
                <a:effectLst/>
              </a:rPr>
              <a:t>However, panic is diagnosed differently from culture to culture. </a:t>
            </a:r>
          </a:p>
          <a:p>
            <a:pPr lvl="1"/>
            <a:r>
              <a:rPr lang="en-US" dirty="0" smtClean="0">
                <a:effectLst/>
              </a:rPr>
              <a:t>Example</a:t>
            </a:r>
            <a:r>
              <a:rPr lang="en-US" dirty="0">
                <a:effectLst/>
              </a:rPr>
              <a:t>, according to a study by </a:t>
            </a:r>
            <a:r>
              <a:rPr lang="en-US" dirty="0" err="1">
                <a:effectLst/>
              </a:rPr>
              <a:t>Rachman</a:t>
            </a:r>
            <a:r>
              <a:rPr lang="en-US" dirty="0">
                <a:effectLst/>
              </a:rPr>
              <a:t> and De </a:t>
            </a:r>
            <a:r>
              <a:rPr lang="en-US" dirty="0" err="1">
                <a:effectLst/>
              </a:rPr>
              <a:t>Dilva</a:t>
            </a:r>
            <a:r>
              <a:rPr lang="en-US" dirty="0">
                <a:effectLst/>
              </a:rPr>
              <a:t>, African Americans often report more physical sensations during </a:t>
            </a:r>
            <a:r>
              <a:rPr lang="en-US" dirty="0" err="1">
                <a:effectLst/>
              </a:rPr>
              <a:t>paniic</a:t>
            </a:r>
            <a:r>
              <a:rPr lang="en-US" dirty="0">
                <a:effectLst/>
              </a:rPr>
              <a:t> attacks such as numbness.</a:t>
            </a:r>
            <a:br>
              <a:rPr lang="en-US" dirty="0">
                <a:effectLst/>
              </a:rPr>
            </a:br>
            <a:r>
              <a:rPr lang="en-US" dirty="0">
                <a:effectLst/>
              </a:rPr>
              <a:t>Chinese people associate dizziness as a prominent feature in their diagnosis of P.D. </a:t>
            </a:r>
          </a:p>
          <a:p>
            <a:pPr lvl="0"/>
            <a:r>
              <a:rPr lang="en-US" dirty="0">
                <a:effectLst/>
              </a:rPr>
              <a:t>These variety of symptoms make it difficult to properly diagnosis some people due to their cultural background leading psychologist/psychiatrist to misdiagnose patients</a:t>
            </a:r>
            <a:r>
              <a:rPr lang="en-US" dirty="0" smtClean="0">
                <a:effectLst/>
              </a:rPr>
              <a:t>.</a:t>
            </a:r>
            <a:endParaRPr lang="en-US" dirty="0">
              <a:effectLst/>
            </a:endParaRPr>
          </a:p>
        </p:txBody>
      </p:sp>
    </p:spTree>
    <p:extLst>
      <p:ext uri="{BB962C8B-B14F-4D97-AF65-F5344CB8AC3E}">
        <p14:creationId xmlns="" xmlns:p14="http://schemas.microsoft.com/office/powerpoint/2010/main" val="2557092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Variations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effectLst/>
              </a:rPr>
              <a:t>Approximately 3 percent of the population will experience signs of P.D. </a:t>
            </a:r>
          </a:p>
          <a:p>
            <a:pPr lvl="0"/>
            <a:r>
              <a:rPr lang="en-US" dirty="0">
                <a:effectLst/>
              </a:rPr>
              <a:t>Twice as many women are diagnosed with P.D. than men. </a:t>
            </a:r>
            <a:br>
              <a:rPr lang="en-US" dirty="0">
                <a:effectLst/>
              </a:rPr>
            </a:br>
            <a:r>
              <a:rPr lang="en-US" i="1" dirty="0">
                <a:effectLst/>
              </a:rPr>
              <a:t>	5-7 % of women</a:t>
            </a:r>
            <a:br>
              <a:rPr lang="en-US" i="1" dirty="0">
                <a:effectLst/>
              </a:rPr>
            </a:br>
            <a:r>
              <a:rPr lang="en-US" i="1" dirty="0">
                <a:effectLst/>
              </a:rPr>
              <a:t>	2-3.5 % of men </a:t>
            </a:r>
            <a:endParaRPr lang="en-US" dirty="0">
              <a:effectLst/>
            </a:endParaRPr>
          </a:p>
          <a:p>
            <a:pPr lvl="0"/>
            <a:r>
              <a:rPr lang="en-US" dirty="0">
                <a:effectLst/>
              </a:rPr>
              <a:t>Stein et. al in 1996 showed results that 60 % of women who are diagnosed with Panic disorder have experienced sexual abuse and 15 % of men diagnosed have a history of physical abuse.</a:t>
            </a:r>
          </a:p>
          <a:p>
            <a:pPr lvl="0"/>
            <a:r>
              <a:rPr lang="en-US" dirty="0">
                <a:effectLst/>
              </a:rPr>
              <a:t>These results could be skewed due to such thing as gender roles and expectations. Women are expected to report symptoms more while men are stigmatized for reporting this "weakness". </a:t>
            </a:r>
          </a:p>
        </p:txBody>
      </p:sp>
    </p:spTree>
    <p:extLst>
      <p:ext uri="{BB962C8B-B14F-4D97-AF65-F5344CB8AC3E}">
        <p14:creationId xmlns="" xmlns:p14="http://schemas.microsoft.com/office/powerpoint/2010/main" val="12981547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
            <a:ext cx="12192000" cy="6857999"/>
          </a:xfrm>
          <a:ln>
            <a:solidFill>
              <a:srgbClr val="FF0000"/>
            </a:solidFill>
          </a:ln>
        </p:spPr>
        <p:txBody>
          <a:bodyPr/>
          <a:lstStyle/>
          <a:p>
            <a:endParaRPr lang="en-US" dirty="0"/>
          </a:p>
        </p:txBody>
      </p:sp>
      <p:sp>
        <p:nvSpPr>
          <p:cNvPr id="4" name="Rectangle 3"/>
          <p:cNvSpPr/>
          <p:nvPr/>
        </p:nvSpPr>
        <p:spPr>
          <a:xfrm>
            <a:off x="1" y="1"/>
            <a:ext cx="1560786" cy="9774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0" y="0"/>
            <a:ext cx="1592317" cy="646331"/>
          </a:xfrm>
          <a:prstGeom prst="rect">
            <a:avLst/>
          </a:prstGeom>
          <a:noFill/>
        </p:spPr>
        <p:txBody>
          <a:bodyPr wrap="square" rtlCol="0">
            <a:spAutoFit/>
          </a:bodyPr>
          <a:lstStyle/>
          <a:p>
            <a:pPr algn="ctr"/>
            <a:r>
              <a:rPr lang="en-US" dirty="0" smtClean="0"/>
              <a:t>Inherited </a:t>
            </a:r>
          </a:p>
          <a:p>
            <a:pPr algn="ctr"/>
            <a:r>
              <a:rPr lang="en-US" dirty="0" smtClean="0"/>
              <a:t>Factors </a:t>
            </a:r>
            <a:endParaRPr lang="en-US" dirty="0"/>
          </a:p>
        </p:txBody>
      </p:sp>
      <p:sp>
        <p:nvSpPr>
          <p:cNvPr id="6" name="Rectangle 5"/>
          <p:cNvSpPr/>
          <p:nvPr/>
        </p:nvSpPr>
        <p:spPr>
          <a:xfrm>
            <a:off x="0" y="2538248"/>
            <a:ext cx="1560786" cy="9301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0" y="2664371"/>
            <a:ext cx="1576552" cy="646331"/>
          </a:xfrm>
          <a:prstGeom prst="rect">
            <a:avLst/>
          </a:prstGeom>
          <a:noFill/>
        </p:spPr>
        <p:txBody>
          <a:bodyPr wrap="square" rtlCol="0">
            <a:spAutoFit/>
          </a:bodyPr>
          <a:lstStyle/>
          <a:p>
            <a:pPr algn="ctr"/>
            <a:r>
              <a:rPr lang="en-US" dirty="0" smtClean="0"/>
              <a:t>Prenatal </a:t>
            </a:r>
          </a:p>
          <a:p>
            <a:pPr algn="ctr"/>
            <a:r>
              <a:rPr lang="en-US" dirty="0" smtClean="0"/>
              <a:t>Factors </a:t>
            </a:r>
            <a:endParaRPr lang="en-US" dirty="0"/>
          </a:p>
        </p:txBody>
      </p:sp>
      <p:sp>
        <p:nvSpPr>
          <p:cNvPr id="8" name="Rectangle 7"/>
          <p:cNvSpPr/>
          <p:nvPr/>
        </p:nvSpPr>
        <p:spPr>
          <a:xfrm>
            <a:off x="0" y="5297214"/>
            <a:ext cx="1576552" cy="1056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0" y="5423338"/>
            <a:ext cx="1655379" cy="646331"/>
          </a:xfrm>
          <a:prstGeom prst="rect">
            <a:avLst/>
          </a:prstGeom>
          <a:noFill/>
        </p:spPr>
        <p:txBody>
          <a:bodyPr wrap="square" rtlCol="0">
            <a:spAutoFit/>
          </a:bodyPr>
          <a:lstStyle/>
          <a:p>
            <a:pPr algn="ctr"/>
            <a:r>
              <a:rPr lang="en-US" dirty="0" smtClean="0"/>
              <a:t>Postnatal</a:t>
            </a:r>
          </a:p>
          <a:p>
            <a:pPr algn="ctr"/>
            <a:r>
              <a:rPr lang="en-US" dirty="0" smtClean="0"/>
              <a:t>Factors </a:t>
            </a:r>
            <a:endParaRPr lang="en-US" dirty="0"/>
          </a:p>
        </p:txBody>
      </p:sp>
      <p:cxnSp>
        <p:nvCxnSpPr>
          <p:cNvPr id="11" name="Straight Arrow Connector 10"/>
          <p:cNvCxnSpPr/>
          <p:nvPr/>
        </p:nvCxnSpPr>
        <p:spPr>
          <a:xfrm>
            <a:off x="1702676" y="504497"/>
            <a:ext cx="1939158" cy="157655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718441" y="3058510"/>
            <a:ext cx="1954925"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939159" y="4099034"/>
            <a:ext cx="1655379" cy="145042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272455" y="2333297"/>
            <a:ext cx="1734207" cy="1418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162097" y="2869324"/>
            <a:ext cx="2065282" cy="369332"/>
          </a:xfrm>
          <a:prstGeom prst="rect">
            <a:avLst/>
          </a:prstGeom>
          <a:noFill/>
        </p:spPr>
        <p:txBody>
          <a:bodyPr wrap="square" rtlCol="0">
            <a:spAutoFit/>
          </a:bodyPr>
          <a:lstStyle/>
          <a:p>
            <a:pPr algn="ctr"/>
            <a:r>
              <a:rPr lang="en-US" dirty="0" smtClean="0"/>
              <a:t>YOU</a:t>
            </a:r>
            <a:endParaRPr lang="en-US" dirty="0"/>
          </a:p>
        </p:txBody>
      </p:sp>
      <p:cxnSp>
        <p:nvCxnSpPr>
          <p:cNvPr id="21" name="Straight Arrow Connector 20"/>
          <p:cNvCxnSpPr>
            <a:stCxn id="17" idx="3"/>
          </p:cNvCxnSpPr>
          <p:nvPr/>
        </p:nvCxnSpPr>
        <p:spPr>
          <a:xfrm>
            <a:off x="6227379" y="3053990"/>
            <a:ext cx="4288221" cy="5181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0547131" y="2569779"/>
            <a:ext cx="1644869" cy="1119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0562897" y="2601310"/>
            <a:ext cx="1629103" cy="646331"/>
          </a:xfrm>
          <a:prstGeom prst="rect">
            <a:avLst/>
          </a:prstGeom>
          <a:noFill/>
        </p:spPr>
        <p:txBody>
          <a:bodyPr wrap="square" rtlCol="0">
            <a:spAutoFit/>
          </a:bodyPr>
          <a:lstStyle/>
          <a:p>
            <a:pPr algn="ctr"/>
            <a:r>
              <a:rPr lang="en-US" dirty="0" smtClean="0"/>
              <a:t>Psychiatric</a:t>
            </a:r>
          </a:p>
          <a:p>
            <a:pPr algn="ctr"/>
            <a:r>
              <a:rPr lang="en-US" dirty="0" smtClean="0"/>
              <a:t>Outcome</a:t>
            </a:r>
            <a:endParaRPr lang="en-US" dirty="0"/>
          </a:p>
        </p:txBody>
      </p:sp>
      <p:sp>
        <p:nvSpPr>
          <p:cNvPr id="24" name="Rectangle 23"/>
          <p:cNvSpPr/>
          <p:nvPr/>
        </p:nvSpPr>
        <p:spPr>
          <a:xfrm>
            <a:off x="6038193" y="867103"/>
            <a:ext cx="1166648" cy="693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053959" y="961697"/>
            <a:ext cx="1119351" cy="369332"/>
          </a:xfrm>
          <a:prstGeom prst="rect">
            <a:avLst/>
          </a:prstGeom>
          <a:noFill/>
        </p:spPr>
        <p:txBody>
          <a:bodyPr wrap="square" rtlCol="0">
            <a:spAutoFit/>
          </a:bodyPr>
          <a:lstStyle/>
          <a:p>
            <a:pPr algn="ctr"/>
            <a:r>
              <a:rPr lang="en-US" dirty="0" smtClean="0"/>
              <a:t>PTSD</a:t>
            </a:r>
            <a:endParaRPr lang="en-US" dirty="0"/>
          </a:p>
        </p:txBody>
      </p:sp>
      <p:sp>
        <p:nvSpPr>
          <p:cNvPr id="26" name="Rectangle 25"/>
          <p:cNvSpPr/>
          <p:nvPr/>
        </p:nvSpPr>
        <p:spPr>
          <a:xfrm>
            <a:off x="7961586" y="867104"/>
            <a:ext cx="1213945" cy="7252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993117" y="914400"/>
            <a:ext cx="1182414" cy="369332"/>
          </a:xfrm>
          <a:prstGeom prst="rect">
            <a:avLst/>
          </a:prstGeom>
          <a:noFill/>
        </p:spPr>
        <p:txBody>
          <a:bodyPr wrap="square" rtlCol="0">
            <a:spAutoFit/>
          </a:bodyPr>
          <a:lstStyle/>
          <a:p>
            <a:pPr algn="ctr"/>
            <a:r>
              <a:rPr lang="en-US" dirty="0" smtClean="0"/>
              <a:t>Stress</a:t>
            </a:r>
            <a:endParaRPr lang="en-US" dirty="0"/>
          </a:p>
        </p:txBody>
      </p:sp>
      <p:sp>
        <p:nvSpPr>
          <p:cNvPr id="28" name="Rectangle 27"/>
          <p:cNvSpPr/>
          <p:nvPr/>
        </p:nvSpPr>
        <p:spPr>
          <a:xfrm>
            <a:off x="9743090" y="851339"/>
            <a:ext cx="1623847" cy="740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9664262" y="835573"/>
            <a:ext cx="2017985" cy="646331"/>
          </a:xfrm>
          <a:prstGeom prst="rect">
            <a:avLst/>
          </a:prstGeom>
          <a:noFill/>
        </p:spPr>
        <p:txBody>
          <a:bodyPr wrap="square" rtlCol="0">
            <a:spAutoFit/>
          </a:bodyPr>
          <a:lstStyle/>
          <a:p>
            <a:r>
              <a:rPr lang="en-US" dirty="0" smtClean="0"/>
              <a:t>Environmental </a:t>
            </a:r>
          </a:p>
          <a:p>
            <a:r>
              <a:rPr lang="en-US" dirty="0" smtClean="0"/>
              <a:t>Factors</a:t>
            </a:r>
            <a:endParaRPr lang="en-US" dirty="0"/>
          </a:p>
        </p:txBody>
      </p:sp>
      <p:cxnSp>
        <p:nvCxnSpPr>
          <p:cNvPr id="31" name="Straight Arrow Connector 30"/>
          <p:cNvCxnSpPr/>
          <p:nvPr/>
        </p:nvCxnSpPr>
        <p:spPr>
          <a:xfrm>
            <a:off x="6526924" y="1702676"/>
            <a:ext cx="47297" cy="115088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8497614" y="1734207"/>
            <a:ext cx="157655" cy="11193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10074166" y="1734207"/>
            <a:ext cx="220717" cy="11666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148552" y="4288219"/>
            <a:ext cx="1623848" cy="867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211613" y="4351282"/>
            <a:ext cx="1513489" cy="646331"/>
          </a:xfrm>
          <a:prstGeom prst="rect">
            <a:avLst/>
          </a:prstGeom>
          <a:noFill/>
        </p:spPr>
        <p:txBody>
          <a:bodyPr wrap="square" rtlCol="0">
            <a:spAutoFit/>
          </a:bodyPr>
          <a:lstStyle/>
          <a:p>
            <a:pPr algn="ctr"/>
            <a:r>
              <a:rPr lang="en-US" dirty="0" smtClean="0"/>
              <a:t>Inherited </a:t>
            </a:r>
          </a:p>
          <a:p>
            <a:pPr algn="ctr"/>
            <a:r>
              <a:rPr lang="en-US" dirty="0" smtClean="0"/>
              <a:t>Factors</a:t>
            </a:r>
            <a:endParaRPr lang="en-US" dirty="0"/>
          </a:p>
        </p:txBody>
      </p:sp>
      <p:sp>
        <p:nvSpPr>
          <p:cNvPr id="39" name="Rectangle 38"/>
          <p:cNvSpPr/>
          <p:nvPr/>
        </p:nvSpPr>
        <p:spPr>
          <a:xfrm>
            <a:off x="8418786" y="4272456"/>
            <a:ext cx="2144111" cy="930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8371205" y="4335780"/>
            <a:ext cx="2254250" cy="646430"/>
          </a:xfrm>
          <a:prstGeom prst="rect">
            <a:avLst/>
          </a:prstGeom>
          <a:noFill/>
        </p:spPr>
        <p:txBody>
          <a:bodyPr wrap="square" lIns="91440" tIns="45720" rIns="91440" bIns="45720" anchor="t">
            <a:spAutoFit/>
          </a:bodyPr>
          <a:lstStyle/>
          <a:p>
            <a:pPr marL="0" indent="0" algn="ctr" defTabSz="457200" latinLnBrk="0">
              <a:lnSpc>
                <a:spcPct val="102000"/>
              </a:lnSpc>
              <a:spcBef>
                <a:spcPts val="0"/>
              </a:spcBef>
              <a:spcAft>
                <a:spcPts val="0"/>
              </a:spcAft>
              <a:buFontTx/>
              <a:buNone/>
            </a:pPr>
            <a:r>
              <a:rPr lang="en-US" altLang="ko-KR" sz="1800" dirty="0" smtClean="0">
                <a:solidFill>
                  <a:srgbClr val="FFFFFF"/>
                </a:solidFill>
                <a:latin typeface="Century Gothic" charset="0"/>
              </a:rPr>
              <a:t>Neonatal</a:t>
            </a:r>
            <a:endParaRPr lang="ko-KR" altLang="en-US" sz="1800" dirty="0" smtClean="0">
              <a:latin typeface="Century Gothic" charset="0"/>
            </a:endParaRPr>
          </a:p>
          <a:p>
            <a:pPr marL="0" indent="0" algn="ctr" defTabSz="457200" latinLnBrk="0">
              <a:lnSpc>
                <a:spcPct val="102000"/>
              </a:lnSpc>
              <a:spcBef>
                <a:spcPts val="0"/>
              </a:spcBef>
              <a:spcAft>
                <a:spcPts val="0"/>
              </a:spcAft>
              <a:buFontTx/>
              <a:buNone/>
            </a:pPr>
            <a:r>
              <a:rPr lang="en-US" altLang="ko-KR" sz="1800" dirty="0" smtClean="0">
                <a:solidFill>
                  <a:srgbClr val="FFFFFF"/>
                </a:solidFill>
                <a:latin typeface="Century Gothic" charset="0"/>
              </a:rPr>
              <a:t>Factors</a:t>
            </a:r>
            <a:endParaRPr lang="ko-KR" altLang="en-US" sz="1800" dirty="0" smtClean="0">
              <a:latin typeface="Century Gothic" charset="0"/>
            </a:endParaRPr>
          </a:p>
        </p:txBody>
      </p:sp>
      <p:cxnSp>
        <p:nvCxnSpPr>
          <p:cNvPr id="43" name="Straight Arrow Connector 42"/>
          <p:cNvCxnSpPr/>
          <p:nvPr/>
        </p:nvCxnSpPr>
        <p:spPr>
          <a:xfrm flipH="1" flipV="1">
            <a:off x="6763407" y="3294993"/>
            <a:ext cx="220717" cy="83557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flipV="1">
            <a:off x="8718331" y="3247697"/>
            <a:ext cx="614855" cy="9616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pPr lvl="0"/>
            <a:r>
              <a:rPr lang="en-US" dirty="0" smtClean="0">
                <a:effectLst/>
              </a:rPr>
              <a:t>Cognitive-behavioral </a:t>
            </a:r>
            <a:r>
              <a:rPr lang="en-US" dirty="0">
                <a:effectLst/>
              </a:rPr>
              <a:t>therapy is used as a treatment method.</a:t>
            </a:r>
          </a:p>
          <a:p>
            <a:pPr lvl="1"/>
            <a:r>
              <a:rPr lang="en-US" dirty="0">
                <a:effectLst/>
              </a:rPr>
              <a:t>Therapists seek out panic accompanying thoughts and feelings to minimize attacks by changing how the patient responds to them. This allows the patient to have some sense of control over the attack.</a:t>
            </a:r>
          </a:p>
          <a:p>
            <a:pPr lvl="1"/>
            <a:r>
              <a:rPr lang="en-US" dirty="0">
                <a:effectLst/>
              </a:rPr>
              <a:t>Systematic training in relaxation techniques allow ability to reduce presence of anxiety. (</a:t>
            </a:r>
            <a:r>
              <a:rPr lang="en-US" dirty="0" err="1">
                <a:effectLst/>
              </a:rPr>
              <a:t>i.e</a:t>
            </a:r>
            <a:r>
              <a:rPr lang="en-US" dirty="0">
                <a:effectLst/>
              </a:rPr>
              <a:t> breathing exercises</a:t>
            </a:r>
            <a:r>
              <a:rPr lang="en-US" dirty="0" smtClean="0">
                <a:effectLst/>
              </a:rPr>
              <a:t>).</a:t>
            </a:r>
            <a:endParaRPr lang="en-US" dirty="0">
              <a:effectLst/>
            </a:endParaRPr>
          </a:p>
          <a:p>
            <a:r>
              <a:rPr lang="en-US" dirty="0" smtClean="0">
                <a:effectLst/>
              </a:rPr>
              <a:t>Psychiatric Medication is also used as a treatment method.</a:t>
            </a:r>
          </a:p>
          <a:p>
            <a:pPr lvl="1"/>
            <a:r>
              <a:rPr lang="en-US" dirty="0" smtClean="0">
                <a:effectLst/>
              </a:rPr>
              <a:t>Most drugs prescribed are either anti-anxiety or antidepressant</a:t>
            </a:r>
          </a:p>
        </p:txBody>
      </p:sp>
    </p:spTree>
    <p:extLst>
      <p:ext uri="{BB962C8B-B14F-4D97-AF65-F5344CB8AC3E}">
        <p14:creationId xmlns="" xmlns:p14="http://schemas.microsoft.com/office/powerpoint/2010/main" val="1241089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Etiology </a:t>
            </a:r>
            <a:r>
              <a:rPr lang="en-US" dirty="0">
                <a:effectLst/>
              </a:rPr>
              <a:t>and Therapeutic Approaches</a:t>
            </a:r>
            <a:endParaRPr lang="en-US" dirty="0"/>
          </a:p>
        </p:txBody>
      </p:sp>
      <p:sp>
        <p:nvSpPr>
          <p:cNvPr id="3" name="Content Placeholder 2"/>
          <p:cNvSpPr>
            <a:spLocks noGrp="1"/>
          </p:cNvSpPr>
          <p:nvPr>
            <p:ph idx="1"/>
          </p:nvPr>
        </p:nvSpPr>
        <p:spPr/>
        <p:txBody>
          <a:bodyPr/>
          <a:lstStyle/>
          <a:p>
            <a:pPr lvl="0"/>
            <a:r>
              <a:rPr lang="en-US" dirty="0" err="1">
                <a:effectLst/>
              </a:rPr>
              <a:t>Interoceptive</a:t>
            </a:r>
            <a:r>
              <a:rPr lang="en-US" dirty="0">
                <a:effectLst/>
              </a:rPr>
              <a:t> exposure- therapist does individual assessment of internal sensations associated with panic to teach patients how to cope with the sensations.</a:t>
            </a:r>
          </a:p>
          <a:p>
            <a:pPr lvl="0"/>
            <a:r>
              <a:rPr lang="en-US" dirty="0">
                <a:effectLst/>
              </a:rPr>
              <a:t>In vivo exposure- therapist learns whether the patient is avoiding social places such as malls and stores and places them in situations where they have to face that fear</a:t>
            </a:r>
            <a:r>
              <a:rPr lang="en-US" dirty="0" smtClean="0">
                <a:effectLst/>
              </a:rPr>
              <a:t>.</a:t>
            </a:r>
            <a:endParaRPr lang="en-US" dirty="0">
              <a:effectLst/>
            </a:endParaRPr>
          </a:p>
        </p:txBody>
      </p:sp>
    </p:spTree>
    <p:extLst>
      <p:ext uri="{BB962C8B-B14F-4D97-AF65-F5344CB8AC3E}">
        <p14:creationId xmlns="" xmlns:p14="http://schemas.microsoft.com/office/powerpoint/2010/main" val="7456725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otalTime>8</TotalTime>
  <Pages>10</Pages>
  <Words>549</Words>
  <Characters>0</Characters>
  <Application>Microsoft Office PowerPoint</Application>
  <DocSecurity>0</DocSecurity>
  <PresentationFormat>Custom</PresentationFormat>
  <Lines>0</Lines>
  <Paragraphs>63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Mesh</vt:lpstr>
      <vt:lpstr>Panic Disorder</vt:lpstr>
      <vt:lpstr>Symptoms</vt:lpstr>
      <vt:lpstr>Prevalence</vt:lpstr>
      <vt:lpstr>Diagnosis</vt:lpstr>
      <vt:lpstr>Cultural Factors</vt:lpstr>
      <vt:lpstr>Gender Variations</vt:lpstr>
      <vt:lpstr>Slide 7</vt:lpstr>
      <vt:lpstr>TREATMENT</vt:lpstr>
      <vt:lpstr>Etiology and Therapeutic Approaches</vt:lpstr>
      <vt:lpstr>ARITCLES</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Panic Disorder</dc:title>
  <dc:creator>Lazaro Brito</dc:creator>
  <cp:lastModifiedBy>270043</cp:lastModifiedBy>
  <cp:revision>3</cp:revision>
  <dcterms:modified xsi:type="dcterms:W3CDTF">2014-03-07T13:08:02Z</dcterms:modified>
</cp:coreProperties>
</file>

<file path=docProps/infrawarePen.xml><?xml version="1.0" encoding="utf-8"?>
<InfrawarePenDraw xmlns="http://www.infraware.co.kr/2012/penmode"/>
</file>